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9" r:id="rId13"/>
    <p:sldId id="271" r:id="rId14"/>
    <p:sldId id="270" r:id="rId15"/>
    <p:sldId id="267" r:id="rId16"/>
    <p:sldId id="268"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95" r:id="rId32"/>
    <p:sldId id="286" r:id="rId33"/>
    <p:sldId id="287" r:id="rId34"/>
    <p:sldId id="294" r:id="rId35"/>
    <p:sldId id="289" r:id="rId36"/>
    <p:sldId id="291" r:id="rId37"/>
    <p:sldId id="292" r:id="rId38"/>
    <p:sldId id="288" r:id="rId39"/>
    <p:sldId id="293" r:id="rId4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vertBarState="maximized">
    <p:restoredLeft sz="16912" autoAdjust="0"/>
    <p:restoredTop sz="94660"/>
  </p:normalViewPr>
  <p:slideViewPr>
    <p:cSldViewPr>
      <p:cViewPr varScale="1">
        <p:scale>
          <a:sx n="75" d="100"/>
          <a:sy n="75" d="100"/>
        </p:scale>
        <p:origin x="594" y="7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EC82EEEF-BA47-483E-9907-680873A7B0AA}" type="datetimeFigureOut">
              <a:rPr lang="en-US" smtClean="0"/>
              <a:pPr/>
              <a:t>2/16/2015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492C5D0-33D0-44F0-A3BE-3121F2B342B5}"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C82EEEF-BA47-483E-9907-680873A7B0AA}" type="datetimeFigureOut">
              <a:rPr lang="en-US" smtClean="0"/>
              <a:pPr/>
              <a:t>2/16/2015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492C5D0-33D0-44F0-A3BE-3121F2B342B5}"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C82EEEF-BA47-483E-9907-680873A7B0AA}" type="datetimeFigureOut">
              <a:rPr lang="en-US" smtClean="0"/>
              <a:pPr/>
              <a:t>2/16/2015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492C5D0-33D0-44F0-A3BE-3121F2B342B5}"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C82EEEF-BA47-483E-9907-680873A7B0AA}" type="datetimeFigureOut">
              <a:rPr lang="en-US" smtClean="0"/>
              <a:pPr/>
              <a:t>2/16/2015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492C5D0-33D0-44F0-A3BE-3121F2B342B5}"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C82EEEF-BA47-483E-9907-680873A7B0AA}" type="datetimeFigureOut">
              <a:rPr lang="en-US" smtClean="0"/>
              <a:pPr/>
              <a:t>2/16/2015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492C5D0-33D0-44F0-A3BE-3121F2B342B5}"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EC82EEEF-BA47-483E-9907-680873A7B0AA}" type="datetimeFigureOut">
              <a:rPr lang="en-US" smtClean="0"/>
              <a:pPr/>
              <a:t>2/16/2015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492C5D0-33D0-44F0-A3BE-3121F2B342B5}"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EC82EEEF-BA47-483E-9907-680873A7B0AA}" type="datetimeFigureOut">
              <a:rPr lang="en-US" smtClean="0"/>
              <a:pPr/>
              <a:t>2/16/2015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492C5D0-33D0-44F0-A3BE-3121F2B342B5}"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EC82EEEF-BA47-483E-9907-680873A7B0AA}" type="datetimeFigureOut">
              <a:rPr lang="en-US" smtClean="0"/>
              <a:pPr/>
              <a:t>2/16/2015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492C5D0-33D0-44F0-A3BE-3121F2B342B5}"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C82EEEF-BA47-483E-9907-680873A7B0AA}" type="datetimeFigureOut">
              <a:rPr lang="en-US" smtClean="0"/>
              <a:pPr/>
              <a:t>2/16/2015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492C5D0-33D0-44F0-A3BE-3121F2B342B5}"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C82EEEF-BA47-483E-9907-680873A7B0AA}" type="datetimeFigureOut">
              <a:rPr lang="en-US" smtClean="0"/>
              <a:pPr/>
              <a:t>2/16/2015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492C5D0-33D0-44F0-A3BE-3121F2B342B5}"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C82EEEF-BA47-483E-9907-680873A7B0AA}" type="datetimeFigureOut">
              <a:rPr lang="en-US" smtClean="0"/>
              <a:pPr/>
              <a:t>2/16/2015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492C5D0-33D0-44F0-A3BE-3121F2B342B5}"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C82EEEF-BA47-483E-9907-680873A7B0AA}" type="datetimeFigureOut">
              <a:rPr lang="en-US" smtClean="0"/>
              <a:pPr/>
              <a:t>2/16/2015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492C5D0-33D0-44F0-A3BE-3121F2B342B5}"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hyperlink" Target="http://en.wikipedia.org/wiki/Definitions_of_fascism" TargetMode="Externa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hyperlink" Target="http://www.airships.net/hindenburg/disaster/crew-list" TargetMode="External"/><Relationship Id="rId2" Type="http://schemas.openxmlformats.org/officeDocument/2006/relationships/hyperlink" Target="http://www.airships.net/hindenburg/disaster/hindenburg-passenger-list" TargetMode="Externa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hyperlink" Target="http://www.youtube.com/watch?v=F54rqDh2mWA" TargetMode="Externa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The Thirties</a:t>
            </a:r>
            <a:endParaRPr lang="en-US" dirty="0"/>
          </a:p>
        </p:txBody>
      </p:sp>
      <p:sp>
        <p:nvSpPr>
          <p:cNvPr id="3" name="Subtitle 2"/>
          <p:cNvSpPr>
            <a:spLocks noGrp="1"/>
          </p:cNvSpPr>
          <p:nvPr>
            <p:ph type="subTitle" idx="1"/>
          </p:nvPr>
        </p:nvSpPr>
        <p:spPr/>
        <p:txBody>
          <a:bodyPr/>
          <a:lstStyle/>
          <a:p>
            <a:r>
              <a:rPr lang="en-US" dirty="0" smtClean="0"/>
              <a:t>Chapter 21</a:t>
            </a:r>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Economic Hardship</a:t>
            </a:r>
            <a:endParaRPr lang="en-US" dirty="0"/>
          </a:p>
        </p:txBody>
      </p:sp>
      <p:sp>
        <p:nvSpPr>
          <p:cNvPr id="3" name="Content Placeholder 2"/>
          <p:cNvSpPr>
            <a:spLocks noGrp="1"/>
          </p:cNvSpPr>
          <p:nvPr>
            <p:ph idx="1"/>
          </p:nvPr>
        </p:nvSpPr>
        <p:spPr/>
        <p:txBody>
          <a:bodyPr/>
          <a:lstStyle/>
          <a:p>
            <a:r>
              <a:rPr lang="en-US" dirty="0" smtClean="0"/>
              <a:t>GNP (Gross National Product) fell from $104 billion in 1929 to $41 billion in 1932.</a:t>
            </a:r>
          </a:p>
          <a:p>
            <a:r>
              <a:rPr lang="en-US" dirty="0" smtClean="0"/>
              <a:t>5000 banks failed.</a:t>
            </a:r>
          </a:p>
          <a:p>
            <a:r>
              <a:rPr lang="en-US" dirty="0" smtClean="0"/>
              <a:t>86000 businesses closed their doors.</a:t>
            </a:r>
          </a:p>
          <a:p>
            <a:r>
              <a:rPr lang="en-US" dirty="0" smtClean="0"/>
              <a:t>250,000 people evicted from homes.</a:t>
            </a:r>
          </a:p>
          <a:p>
            <a:r>
              <a:rPr lang="en-US" dirty="0" smtClean="0"/>
              <a:t>Estimated 28% of the population was without income.</a:t>
            </a:r>
            <a:endParaRPr lang="en-U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Economic Hardship</a:t>
            </a:r>
            <a:endParaRPr lang="en-US" dirty="0"/>
          </a:p>
        </p:txBody>
      </p:sp>
      <p:sp>
        <p:nvSpPr>
          <p:cNvPr id="3" name="Content Placeholder 2"/>
          <p:cNvSpPr>
            <a:spLocks noGrp="1"/>
          </p:cNvSpPr>
          <p:nvPr>
            <p:ph idx="1"/>
          </p:nvPr>
        </p:nvSpPr>
        <p:spPr/>
        <p:txBody>
          <a:bodyPr/>
          <a:lstStyle/>
          <a:p>
            <a:r>
              <a:rPr lang="en-US" dirty="0" smtClean="0"/>
              <a:t>Bonus Army – WWI veterans demanded that a bonus, voted for them in 1924, and payable in 1945 be paid to them early.  They camped in Washington, DC (1932).  Hoover wanted them out and sent in police who fired on the veterans, killing two and wounding others.  Hoover then sent Gen. Douglas MacArthur in with teargas, tanks, and bayonets.</a:t>
            </a:r>
            <a:endParaRPr lang="en-US"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State delegations of veterans</a:t>
            </a:r>
            <a:endParaRPr lang="en-US" dirty="0"/>
          </a:p>
        </p:txBody>
      </p:sp>
      <p:pic>
        <p:nvPicPr>
          <p:cNvPr id="4" name="Content Placeholder 3" descr="Bonus Army Marchers.jpg"/>
          <p:cNvPicPr>
            <a:picLocks noGrp="1" noChangeAspect="1"/>
          </p:cNvPicPr>
          <p:nvPr>
            <p:ph idx="1"/>
          </p:nvPr>
        </p:nvPicPr>
        <p:blipFill>
          <a:blip r:embed="rId2" cstate="print"/>
          <a:stretch>
            <a:fillRect/>
          </a:stretch>
        </p:blipFill>
        <p:spPr>
          <a:xfrm>
            <a:off x="1767044" y="1600200"/>
            <a:ext cx="5609912" cy="4525963"/>
          </a:xfrm>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dirty="0" smtClean="0"/>
              <a:t>“We done a good job in France; now you do a good job in America.  We need the bonus.”</a:t>
            </a:r>
            <a:endParaRPr lang="en-US" sz="3200" dirty="0"/>
          </a:p>
        </p:txBody>
      </p:sp>
      <p:pic>
        <p:nvPicPr>
          <p:cNvPr id="4" name="Content Placeholder 3" descr="Bonus Army Car.jpg"/>
          <p:cNvPicPr>
            <a:picLocks noGrp="1" noChangeAspect="1"/>
          </p:cNvPicPr>
          <p:nvPr>
            <p:ph idx="1"/>
          </p:nvPr>
        </p:nvPicPr>
        <p:blipFill>
          <a:blip r:embed="rId2" cstate="print"/>
          <a:stretch>
            <a:fillRect/>
          </a:stretch>
        </p:blipFill>
        <p:spPr>
          <a:xfrm>
            <a:off x="1987550" y="1958181"/>
            <a:ext cx="5168900" cy="3810000"/>
          </a:xfrm>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Burning of the Bonus Army “</a:t>
            </a:r>
            <a:r>
              <a:rPr lang="en-US" dirty="0" err="1" smtClean="0"/>
              <a:t>Hooverville</a:t>
            </a:r>
            <a:r>
              <a:rPr lang="en-US" dirty="0" smtClean="0"/>
              <a:t>”</a:t>
            </a:r>
            <a:endParaRPr lang="en-US" dirty="0"/>
          </a:p>
        </p:txBody>
      </p:sp>
      <p:pic>
        <p:nvPicPr>
          <p:cNvPr id="4" name="Content Placeholder 3" descr="bonus_army_fire.jpg"/>
          <p:cNvPicPr>
            <a:picLocks noGrp="1" noChangeAspect="1"/>
          </p:cNvPicPr>
          <p:nvPr>
            <p:ph idx="1"/>
          </p:nvPr>
        </p:nvPicPr>
        <p:blipFill>
          <a:blip r:embed="rId2" cstate="print"/>
          <a:stretch>
            <a:fillRect/>
          </a:stretch>
        </p:blipFill>
        <p:spPr>
          <a:xfrm>
            <a:off x="1441450" y="1831181"/>
            <a:ext cx="6261100" cy="4064000"/>
          </a:xfrm>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smtClean="0"/>
              <a:t>People were really sick of Hoover at this point and wanted change.</a:t>
            </a:r>
          </a:p>
          <a:p>
            <a:r>
              <a:rPr lang="en-US" dirty="0" smtClean="0"/>
              <a:t>Some entertained socialism and fascism. (</a:t>
            </a:r>
            <a:r>
              <a:rPr lang="en-US" dirty="0" smtClean="0">
                <a:hlinkClick r:id="rId2"/>
              </a:rPr>
              <a:t>http://en.wikipedia.org/wiki/Definitions_of_fascism</a:t>
            </a:r>
            <a:r>
              <a:rPr lang="en-US" dirty="0" smtClean="0"/>
              <a:t>) See Umberto Eco definition and </a:t>
            </a:r>
            <a:r>
              <a:rPr lang="en-US" dirty="0" err="1" smtClean="0"/>
              <a:t>anarcho</a:t>
            </a:r>
            <a:r>
              <a:rPr lang="en-US" dirty="0" smtClean="0"/>
              <a:t>-capitalist definition.</a:t>
            </a:r>
            <a:endParaRPr lang="en-US"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FDR</a:t>
            </a:r>
            <a:endParaRPr lang="en-US" dirty="0"/>
          </a:p>
        </p:txBody>
      </p:sp>
      <p:sp>
        <p:nvSpPr>
          <p:cNvPr id="3" name="Content Placeholder 2"/>
          <p:cNvSpPr>
            <a:spLocks noGrp="1"/>
          </p:cNvSpPr>
          <p:nvPr>
            <p:ph idx="1"/>
          </p:nvPr>
        </p:nvSpPr>
        <p:spPr/>
        <p:txBody>
          <a:bodyPr/>
          <a:lstStyle/>
          <a:p>
            <a:r>
              <a:rPr lang="en-US" dirty="0" smtClean="0"/>
              <a:t>Franklin Delano Roosevelt was elected president in 1932 on the slogan “I pledge…a New Deal for the American People.”</a:t>
            </a:r>
          </a:p>
          <a:p>
            <a:r>
              <a:rPr lang="en-US" dirty="0" smtClean="0"/>
              <a:t>Vice President – John Nance Garner of Texas</a:t>
            </a:r>
            <a:endParaRPr lang="en-US"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Banking Crisis</a:t>
            </a:r>
            <a:endParaRPr lang="en-US" dirty="0"/>
          </a:p>
        </p:txBody>
      </p:sp>
      <p:sp>
        <p:nvSpPr>
          <p:cNvPr id="3" name="Content Placeholder 2"/>
          <p:cNvSpPr>
            <a:spLocks noGrp="1"/>
          </p:cNvSpPr>
          <p:nvPr>
            <p:ph idx="1"/>
          </p:nvPr>
        </p:nvSpPr>
        <p:spPr/>
        <p:txBody>
          <a:bodyPr/>
          <a:lstStyle/>
          <a:p>
            <a:r>
              <a:rPr lang="en-US" dirty="0" smtClean="0"/>
              <a:t>Early weeks of 1933, a banking crisis erupted. Depositors were running the banks; the banks didn’t have enough to reserve deposits to give out.</a:t>
            </a:r>
          </a:p>
          <a:p>
            <a:r>
              <a:rPr lang="en-US" dirty="0" smtClean="0"/>
              <a:t>Roosevelt declared a bank holiday, closing the banks for 4 days. (Threatened to publish the names of people who had withdrawn money; many </a:t>
            </a:r>
            <a:r>
              <a:rPr lang="en-US" dirty="0" err="1" smtClean="0"/>
              <a:t>redeposited</a:t>
            </a:r>
            <a:r>
              <a:rPr lang="en-US" dirty="0" smtClean="0"/>
              <a:t> their money.</a:t>
            </a:r>
            <a:endParaRPr lang="en-US"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FDR’s New Deal</a:t>
            </a:r>
            <a:endParaRPr lang="en-US" dirty="0"/>
          </a:p>
        </p:txBody>
      </p:sp>
      <p:sp>
        <p:nvSpPr>
          <p:cNvPr id="3" name="Content Placeholder 2"/>
          <p:cNvSpPr>
            <a:spLocks noGrp="1"/>
          </p:cNvSpPr>
          <p:nvPr>
            <p:ph idx="1"/>
          </p:nvPr>
        </p:nvSpPr>
        <p:spPr/>
        <p:txBody>
          <a:bodyPr/>
          <a:lstStyle/>
          <a:p>
            <a:r>
              <a:rPr lang="en-US" dirty="0" smtClean="0"/>
              <a:t>Brain Trust – professor/advisors who tended toward socialism</a:t>
            </a:r>
          </a:p>
          <a:p>
            <a:r>
              <a:rPr lang="en-US" dirty="0" smtClean="0"/>
              <a:t>Called emergency session of Congress:</a:t>
            </a:r>
          </a:p>
          <a:p>
            <a:pPr lvl="1"/>
            <a:r>
              <a:rPr lang="en-US" dirty="0" smtClean="0"/>
              <a:t>Emergency Banking Act</a:t>
            </a:r>
          </a:p>
          <a:p>
            <a:pPr lvl="1"/>
            <a:r>
              <a:rPr lang="en-US" dirty="0" smtClean="0"/>
              <a:t>Took the nation off the gold standard</a:t>
            </a:r>
          </a:p>
          <a:p>
            <a:pPr lvl="1"/>
            <a:r>
              <a:rPr lang="en-US" dirty="0" smtClean="0"/>
              <a:t>Civilian Conservation Corps</a:t>
            </a:r>
          </a:p>
          <a:p>
            <a:pPr lvl="1"/>
            <a:r>
              <a:rPr lang="en-US" dirty="0" smtClean="0"/>
              <a:t>Agricultural Adjustment Administration</a:t>
            </a:r>
          </a:p>
          <a:p>
            <a:pPr lvl="1"/>
            <a:r>
              <a:rPr lang="en-US" dirty="0" smtClean="0"/>
              <a:t>Legalized Beer</a:t>
            </a:r>
          </a:p>
          <a:p>
            <a:endParaRPr lang="en-US"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FDR’s New Deal</a:t>
            </a:r>
            <a:endParaRPr lang="en-US" dirty="0"/>
          </a:p>
        </p:txBody>
      </p:sp>
      <p:sp>
        <p:nvSpPr>
          <p:cNvPr id="3" name="Content Placeholder 2"/>
          <p:cNvSpPr>
            <a:spLocks noGrp="1"/>
          </p:cNvSpPr>
          <p:nvPr>
            <p:ph idx="1"/>
          </p:nvPr>
        </p:nvSpPr>
        <p:spPr/>
        <p:txBody>
          <a:bodyPr/>
          <a:lstStyle/>
          <a:p>
            <a:r>
              <a:rPr lang="en-US" dirty="0" smtClean="0"/>
              <a:t>Provided insurance for bank deposits (FDIC)</a:t>
            </a:r>
          </a:p>
          <a:p>
            <a:r>
              <a:rPr lang="en-US" dirty="0" smtClean="0"/>
              <a:t>Regulated Wall Street investment houses</a:t>
            </a:r>
          </a:p>
          <a:p>
            <a:r>
              <a:rPr lang="en-US" dirty="0" smtClean="0"/>
              <a:t>Provided mortgage refinancing</a:t>
            </a:r>
          </a:p>
          <a:p>
            <a:r>
              <a:rPr lang="en-US" dirty="0" smtClean="0"/>
              <a:t>Regulated nation’s industries</a:t>
            </a:r>
          </a:p>
          <a:p>
            <a:r>
              <a:rPr lang="en-US" dirty="0" smtClean="0"/>
              <a:t>Tennessee Valley Authority</a:t>
            </a:r>
          </a:p>
          <a:p>
            <a:r>
              <a:rPr lang="en-US" dirty="0" smtClean="0"/>
              <a:t>Fireside Chats</a:t>
            </a:r>
          </a:p>
          <a:p>
            <a:r>
              <a:rPr lang="en-US" dirty="0" smtClean="0"/>
              <a:t>“Relief, recovery, reform.</a:t>
            </a: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Major Causes of the Great Depression</a:t>
            </a:r>
            <a:endParaRPr lang="en-US" dirty="0"/>
          </a:p>
        </p:txBody>
      </p:sp>
      <p:sp>
        <p:nvSpPr>
          <p:cNvPr id="3" name="Content Placeholder 2"/>
          <p:cNvSpPr>
            <a:spLocks noGrp="1"/>
          </p:cNvSpPr>
          <p:nvPr>
            <p:ph idx="1"/>
          </p:nvPr>
        </p:nvSpPr>
        <p:spPr/>
        <p:txBody>
          <a:bodyPr/>
          <a:lstStyle/>
          <a:p>
            <a:r>
              <a:rPr lang="en-US" dirty="0" smtClean="0"/>
              <a:t>No easy answers, but many contributing factors including</a:t>
            </a:r>
          </a:p>
          <a:p>
            <a:r>
              <a:rPr lang="en-US" dirty="0" smtClean="0"/>
              <a:t>Consumer debt</a:t>
            </a:r>
          </a:p>
          <a:p>
            <a:r>
              <a:rPr lang="en-US" dirty="0" smtClean="0"/>
              <a:t>Loss of purchasing power</a:t>
            </a:r>
          </a:p>
          <a:p>
            <a:r>
              <a:rPr lang="en-US" dirty="0" smtClean="0"/>
              <a:t>Decreased demand for products</a:t>
            </a:r>
          </a:p>
          <a:p>
            <a:r>
              <a:rPr lang="en-US" dirty="0" smtClean="0"/>
              <a:t>Cuts in production in response to decreased demand.</a:t>
            </a:r>
            <a:endParaRPr lang="en-US"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FDR’s New Deal</a:t>
            </a:r>
            <a:endParaRPr lang="en-US" dirty="0"/>
          </a:p>
        </p:txBody>
      </p:sp>
      <p:sp>
        <p:nvSpPr>
          <p:cNvPr id="3" name="Content Placeholder 2"/>
          <p:cNvSpPr>
            <a:spLocks noGrp="1"/>
          </p:cNvSpPr>
          <p:nvPr>
            <p:ph idx="1"/>
          </p:nvPr>
        </p:nvSpPr>
        <p:spPr/>
        <p:txBody>
          <a:bodyPr/>
          <a:lstStyle/>
          <a:p>
            <a:r>
              <a:rPr lang="en-US" dirty="0" smtClean="0"/>
              <a:t>Public Works Administration</a:t>
            </a:r>
          </a:p>
          <a:p>
            <a:r>
              <a:rPr lang="en-US" dirty="0" smtClean="0"/>
              <a:t>Civil Works Administration</a:t>
            </a:r>
          </a:p>
          <a:p>
            <a:r>
              <a:rPr lang="en-US" dirty="0" smtClean="0"/>
              <a:t>Works Progress Administration</a:t>
            </a:r>
          </a:p>
          <a:p>
            <a:r>
              <a:rPr lang="en-US" dirty="0" smtClean="0"/>
              <a:t>National Recovery Administration</a:t>
            </a:r>
          </a:p>
          <a:p>
            <a:r>
              <a:rPr lang="en-US" dirty="0" smtClean="0"/>
              <a:t>Social Security Act of 1935</a:t>
            </a:r>
            <a:endParaRPr lang="en-US"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Opposition to the New Deal</a:t>
            </a:r>
            <a:endParaRPr lang="en-US" dirty="0"/>
          </a:p>
        </p:txBody>
      </p:sp>
      <p:sp>
        <p:nvSpPr>
          <p:cNvPr id="3" name="Content Placeholder 2"/>
          <p:cNvSpPr>
            <a:spLocks noGrp="1"/>
          </p:cNvSpPr>
          <p:nvPr>
            <p:ph idx="1"/>
          </p:nvPr>
        </p:nvSpPr>
        <p:spPr/>
        <p:txBody>
          <a:bodyPr/>
          <a:lstStyle/>
          <a:p>
            <a:r>
              <a:rPr lang="en-US" dirty="0" smtClean="0"/>
              <a:t>Expensive</a:t>
            </a:r>
          </a:p>
          <a:p>
            <a:r>
              <a:rPr lang="en-US" dirty="0" smtClean="0"/>
              <a:t>Dragging the nation into heavy debt</a:t>
            </a:r>
          </a:p>
          <a:p>
            <a:r>
              <a:rPr lang="en-US" dirty="0" smtClean="0"/>
              <a:t>Using money that could have been used in private business,  industry</a:t>
            </a:r>
          </a:p>
          <a:p>
            <a:r>
              <a:rPr lang="en-US" dirty="0" smtClean="0"/>
              <a:t>Government regulation</a:t>
            </a:r>
          </a:p>
          <a:p>
            <a:r>
              <a:rPr lang="en-US" dirty="0" smtClean="0"/>
              <a:t>Socialistic</a:t>
            </a:r>
          </a:p>
          <a:p>
            <a:r>
              <a:rPr lang="en-US" dirty="0" smtClean="0"/>
              <a:t>It wasn’t working.  No recovery.</a:t>
            </a:r>
            <a:endParaRPr lang="en-US"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Opposition to the New Deal</a:t>
            </a:r>
            <a:endParaRPr lang="en-US" dirty="0"/>
          </a:p>
        </p:txBody>
      </p:sp>
      <p:sp>
        <p:nvSpPr>
          <p:cNvPr id="3" name="Content Placeholder 2"/>
          <p:cNvSpPr>
            <a:spLocks noGrp="1"/>
          </p:cNvSpPr>
          <p:nvPr>
            <p:ph idx="1"/>
          </p:nvPr>
        </p:nvSpPr>
        <p:spPr/>
        <p:txBody>
          <a:bodyPr/>
          <a:lstStyle/>
          <a:p>
            <a:r>
              <a:rPr lang="en-US" dirty="0" smtClean="0"/>
              <a:t>Supreme Court began to reject some New Deal legislation.</a:t>
            </a:r>
          </a:p>
          <a:p>
            <a:r>
              <a:rPr lang="en-US" dirty="0" smtClean="0"/>
              <a:t>FDR decided to add more justices (total of 12) to the Supreme Court who were favorable to the New Deal.</a:t>
            </a:r>
          </a:p>
          <a:p>
            <a:r>
              <a:rPr lang="en-US" dirty="0" smtClean="0"/>
              <a:t>Court-packing plan ruled unconstitutional.</a:t>
            </a:r>
            <a:endParaRPr lang="en-US"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Opposition to the New Deal</a:t>
            </a:r>
            <a:endParaRPr lang="en-US" dirty="0"/>
          </a:p>
        </p:txBody>
      </p:sp>
      <p:sp>
        <p:nvSpPr>
          <p:cNvPr id="3" name="Content Placeholder 2"/>
          <p:cNvSpPr>
            <a:spLocks noGrp="1"/>
          </p:cNvSpPr>
          <p:nvPr>
            <p:ph idx="1"/>
          </p:nvPr>
        </p:nvSpPr>
        <p:spPr/>
        <p:txBody>
          <a:bodyPr/>
          <a:lstStyle/>
          <a:p>
            <a:r>
              <a:rPr lang="en-US" dirty="0" smtClean="0"/>
              <a:t>Some liberals didn’t like the New Deal because they didn’t feel it was liberal enough.</a:t>
            </a:r>
          </a:p>
          <a:p>
            <a:pPr lvl="1"/>
            <a:r>
              <a:rPr lang="en-US" dirty="0" smtClean="0"/>
              <a:t>Huey Long of Louisiana (assassinated 1935)</a:t>
            </a:r>
          </a:p>
          <a:p>
            <a:pPr lvl="1"/>
            <a:r>
              <a:rPr lang="en-US" dirty="0" smtClean="0"/>
              <a:t>Dr. Francis Townsend</a:t>
            </a:r>
          </a:p>
          <a:p>
            <a:pPr lvl="1"/>
            <a:r>
              <a:rPr lang="en-US" dirty="0" smtClean="0"/>
              <a:t>Father Charles Coughlin</a:t>
            </a:r>
            <a:endParaRPr lang="en-US"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1936 Election</a:t>
            </a:r>
            <a:endParaRPr lang="en-US" dirty="0"/>
          </a:p>
        </p:txBody>
      </p:sp>
      <p:sp>
        <p:nvSpPr>
          <p:cNvPr id="3" name="Content Placeholder 2"/>
          <p:cNvSpPr>
            <a:spLocks noGrp="1"/>
          </p:cNvSpPr>
          <p:nvPr>
            <p:ph idx="1"/>
          </p:nvPr>
        </p:nvSpPr>
        <p:spPr/>
        <p:txBody>
          <a:bodyPr/>
          <a:lstStyle/>
          <a:p>
            <a:r>
              <a:rPr lang="en-US" dirty="0" smtClean="0"/>
              <a:t>Republican challenger to the incumbent Roosevelt was Alf Landon of Kansas.</a:t>
            </a:r>
          </a:p>
          <a:p>
            <a:r>
              <a:rPr lang="en-US" dirty="0" smtClean="0"/>
              <a:t>All the polls showed that Landon was going to win.  Roosevelt won in a landslide.</a:t>
            </a:r>
          </a:p>
          <a:p>
            <a:r>
              <a:rPr lang="en-US" dirty="0" smtClean="0"/>
              <a:t>The poll was based on telephone listings and automobile registrations.</a:t>
            </a:r>
          </a:p>
          <a:p>
            <a:r>
              <a:rPr lang="en-US" dirty="0" smtClean="0"/>
              <a:t>Why was the poll so flawed?</a:t>
            </a:r>
            <a:endParaRPr lang="en-US"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Labor Unrest</a:t>
            </a:r>
            <a:endParaRPr lang="en-US" dirty="0"/>
          </a:p>
        </p:txBody>
      </p:sp>
      <p:sp>
        <p:nvSpPr>
          <p:cNvPr id="3" name="Content Placeholder 2"/>
          <p:cNvSpPr>
            <a:spLocks noGrp="1"/>
          </p:cNvSpPr>
          <p:nvPr>
            <p:ph idx="1"/>
          </p:nvPr>
        </p:nvSpPr>
        <p:spPr/>
        <p:txBody>
          <a:bodyPr>
            <a:normAutofit lnSpcReduction="10000"/>
          </a:bodyPr>
          <a:lstStyle/>
          <a:p>
            <a:r>
              <a:rPr lang="en-US" dirty="0" smtClean="0"/>
              <a:t>John L. Lewis, president of United Mine Workers, organized the Congress of Industrial Organizations (CIO).</a:t>
            </a:r>
          </a:p>
          <a:p>
            <a:r>
              <a:rPr lang="en-US" dirty="0" smtClean="0"/>
              <a:t>United with the American Federation of Labor (AFL) to form the AFL-CIO.</a:t>
            </a:r>
          </a:p>
          <a:p>
            <a:r>
              <a:rPr lang="en-US" dirty="0" smtClean="0"/>
              <a:t>The unions protested and violence broke out between unions and police.</a:t>
            </a:r>
          </a:p>
          <a:p>
            <a:r>
              <a:rPr lang="en-US" dirty="0" smtClean="0"/>
              <a:t>People were disgusted by the violence and feared the socialistic views of the workers.</a:t>
            </a:r>
            <a:endParaRPr lang="en-US"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sz="4400" dirty="0" smtClean="0"/>
              <a:t>“The New Deal did not rescue the nation from the depression, but it did install the framework for a burgeoning federal bureaucracy.”</a:t>
            </a:r>
            <a:r>
              <a:rPr lang="en-US" dirty="0" smtClean="0"/>
              <a:t/>
            </a:r>
            <a:br>
              <a:rPr lang="en-US" dirty="0" smtClean="0"/>
            </a:br>
            <a:endParaRPr lang="en-US"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Depths of Depression</a:t>
            </a:r>
            <a:endParaRPr lang="en-US" dirty="0"/>
          </a:p>
        </p:txBody>
      </p:sp>
      <p:sp>
        <p:nvSpPr>
          <p:cNvPr id="3" name="Content Placeholder 2"/>
          <p:cNvSpPr>
            <a:spLocks noGrp="1"/>
          </p:cNvSpPr>
          <p:nvPr>
            <p:ph idx="1"/>
          </p:nvPr>
        </p:nvSpPr>
        <p:spPr/>
        <p:txBody>
          <a:bodyPr/>
          <a:lstStyle/>
          <a:p>
            <a:r>
              <a:rPr lang="en-US" dirty="0" smtClean="0"/>
              <a:t>Hunger</a:t>
            </a:r>
          </a:p>
          <a:p>
            <a:r>
              <a:rPr lang="en-US" dirty="0" smtClean="0"/>
              <a:t>Malnutrition</a:t>
            </a:r>
          </a:p>
          <a:p>
            <a:r>
              <a:rPr lang="en-US" dirty="0" smtClean="0"/>
              <a:t>Private groups were overwhelmed by the need.</a:t>
            </a:r>
          </a:p>
          <a:p>
            <a:r>
              <a:rPr lang="en-US" dirty="0" smtClean="0"/>
              <a:t>Federally funded “bread lines”</a:t>
            </a:r>
          </a:p>
          <a:p>
            <a:r>
              <a:rPr lang="en-US" dirty="0" smtClean="0"/>
              <a:t>Humiliation (not being able to provide)</a:t>
            </a:r>
          </a:p>
          <a:p>
            <a:r>
              <a:rPr lang="en-US" dirty="0" smtClean="0"/>
              <a:t>Homelessness (Shanties – </a:t>
            </a:r>
            <a:r>
              <a:rPr lang="en-US" dirty="0" err="1" smtClean="0"/>
              <a:t>Hoovervilles</a:t>
            </a:r>
            <a:r>
              <a:rPr lang="en-US" dirty="0" smtClean="0"/>
              <a:t>)</a:t>
            </a:r>
            <a:endParaRPr lang="en-US"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Depths of Depression</a:t>
            </a:r>
            <a:endParaRPr lang="en-US" dirty="0"/>
          </a:p>
        </p:txBody>
      </p:sp>
      <p:sp>
        <p:nvSpPr>
          <p:cNvPr id="3" name="Content Placeholder 2"/>
          <p:cNvSpPr>
            <a:spLocks noGrp="1"/>
          </p:cNvSpPr>
          <p:nvPr>
            <p:ph idx="1"/>
          </p:nvPr>
        </p:nvSpPr>
        <p:spPr/>
        <p:txBody>
          <a:bodyPr/>
          <a:lstStyle/>
          <a:p>
            <a:r>
              <a:rPr lang="en-US" dirty="0" smtClean="0"/>
              <a:t>Half of all blacks were unemployed.</a:t>
            </a:r>
          </a:p>
          <a:p>
            <a:r>
              <a:rPr lang="en-US" dirty="0" smtClean="0"/>
              <a:t>Black migration to cities of north and west</a:t>
            </a:r>
          </a:p>
          <a:p>
            <a:r>
              <a:rPr lang="en-US" dirty="0" smtClean="0"/>
              <a:t>North wasn’t very welcoming.</a:t>
            </a:r>
          </a:p>
          <a:p>
            <a:r>
              <a:rPr lang="en-US" dirty="0" smtClean="0"/>
              <a:t>Relief was mostly given to whites.</a:t>
            </a:r>
          </a:p>
          <a:p>
            <a:r>
              <a:rPr lang="en-US" dirty="0" smtClean="0"/>
              <a:t>FDR tried to make sure blacks were treated fairly.</a:t>
            </a:r>
          </a:p>
          <a:p>
            <a:r>
              <a:rPr lang="en-US" dirty="0" smtClean="0"/>
              <a:t>Won black votes for Democrats.</a:t>
            </a:r>
            <a:endParaRPr lang="en-US" dirty="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Good Times for Others</a:t>
            </a:r>
            <a:endParaRPr lang="en-US" dirty="0"/>
          </a:p>
        </p:txBody>
      </p:sp>
      <p:sp>
        <p:nvSpPr>
          <p:cNvPr id="3" name="Content Placeholder 2"/>
          <p:cNvSpPr>
            <a:spLocks noGrp="1"/>
          </p:cNvSpPr>
          <p:nvPr>
            <p:ph idx="1"/>
          </p:nvPr>
        </p:nvSpPr>
        <p:spPr/>
        <p:txBody>
          <a:bodyPr/>
          <a:lstStyle/>
          <a:p>
            <a:r>
              <a:rPr lang="en-US" dirty="0" smtClean="0"/>
              <a:t>About 25% of the population was unemployed, but that meant that 75% was employed.</a:t>
            </a:r>
          </a:p>
          <a:p>
            <a:r>
              <a:rPr lang="en-US" dirty="0" smtClean="0"/>
              <a:t>These did not experience suffering as greatly as those without jobs.  They didn’t have a lot, but they had the basics.</a:t>
            </a:r>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Major Causes of the Great Depression</a:t>
            </a:r>
            <a:endParaRPr lang="en-US" dirty="0"/>
          </a:p>
        </p:txBody>
      </p:sp>
      <p:sp>
        <p:nvSpPr>
          <p:cNvPr id="3" name="Content Placeholder 2"/>
          <p:cNvSpPr>
            <a:spLocks noGrp="1"/>
          </p:cNvSpPr>
          <p:nvPr>
            <p:ph idx="1"/>
          </p:nvPr>
        </p:nvSpPr>
        <p:spPr/>
        <p:txBody>
          <a:bodyPr/>
          <a:lstStyle/>
          <a:p>
            <a:r>
              <a:rPr lang="en-US" dirty="0" smtClean="0"/>
              <a:t>Laissez-faire capitalism</a:t>
            </a:r>
          </a:p>
          <a:p>
            <a:r>
              <a:rPr lang="en-US" dirty="0" smtClean="0"/>
              <a:t>Government’s failure to intervene in the economy</a:t>
            </a:r>
          </a:p>
          <a:p>
            <a:r>
              <a:rPr lang="en-US" dirty="0" smtClean="0"/>
              <a:t>Unpaid debts of the Allies and Germany owed to the U.S.</a:t>
            </a:r>
          </a:p>
          <a:p>
            <a:r>
              <a:rPr lang="en-US" dirty="0" smtClean="0"/>
              <a:t>High tariffs leading to decline in international trade.</a:t>
            </a:r>
          </a:p>
          <a:p>
            <a:r>
              <a:rPr lang="en-US" dirty="0" smtClean="0"/>
              <a:t>Pessimism/fear in response to conditions</a:t>
            </a:r>
            <a:endParaRPr lang="en-US" dirty="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smtClean="0"/>
              <a:t>People escaped their worries in books such as Margaret Mitchell’s </a:t>
            </a:r>
            <a:r>
              <a:rPr lang="en-US" i="1" dirty="0" smtClean="0"/>
              <a:t>Gone With the Wind</a:t>
            </a:r>
            <a:r>
              <a:rPr lang="en-US" dirty="0" smtClean="0"/>
              <a:t> which was made into a movie in 1939. </a:t>
            </a:r>
          </a:p>
        </p:txBody>
      </p:sp>
      <p:pic>
        <p:nvPicPr>
          <p:cNvPr id="4" name="Picture 3" descr="Gone With.the.Wind Poster.jpg"/>
          <p:cNvPicPr>
            <a:picLocks noChangeAspect="1"/>
          </p:cNvPicPr>
          <p:nvPr/>
        </p:nvPicPr>
        <p:blipFill>
          <a:blip r:embed="rId2" cstate="print"/>
          <a:stretch>
            <a:fillRect/>
          </a:stretch>
        </p:blipFill>
        <p:spPr>
          <a:xfrm>
            <a:off x="3124200" y="3124200"/>
            <a:ext cx="2389414" cy="3541955"/>
          </a:xfrm>
          <a:prstGeom prst="rect">
            <a:avLst/>
          </a:prstGeom>
        </p:spPr>
      </p:pic>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381000" y="914400"/>
            <a:ext cx="8382000" cy="5562600"/>
          </a:xfrm>
        </p:spPr>
        <p:txBody>
          <a:bodyPr>
            <a:normAutofit/>
          </a:bodyPr>
          <a:lstStyle/>
          <a:p>
            <a:r>
              <a:rPr lang="en-US" dirty="0" smtClean="0"/>
              <a:t>People went to theaters to see many movies including Disney’s </a:t>
            </a:r>
            <a:r>
              <a:rPr lang="en-US" i="1" dirty="0" smtClean="0"/>
              <a:t>Snow White</a:t>
            </a:r>
            <a:r>
              <a:rPr lang="en-US" dirty="0" smtClean="0"/>
              <a:t>, which was released in 1938. </a:t>
            </a:r>
          </a:p>
          <a:p>
            <a:endParaRPr lang="en-US" dirty="0" smtClean="0"/>
          </a:p>
          <a:p>
            <a:endParaRPr lang="en-US" dirty="0" smtClean="0"/>
          </a:p>
          <a:p>
            <a:endParaRPr lang="en-US" dirty="0" smtClean="0"/>
          </a:p>
          <a:p>
            <a:endParaRPr lang="en-US" dirty="0" smtClean="0"/>
          </a:p>
          <a:p>
            <a:pPr>
              <a:buNone/>
            </a:pPr>
            <a:endParaRPr lang="en-US" dirty="0" smtClean="0"/>
          </a:p>
          <a:p>
            <a:r>
              <a:rPr lang="en-US" dirty="0" smtClean="0"/>
              <a:t>Radio dramas were also popular: </a:t>
            </a:r>
            <a:r>
              <a:rPr lang="en-US" i="1" dirty="0" smtClean="0"/>
              <a:t>Lone Ranger, Amos &amp; Andy, Little Orphan Annie</a:t>
            </a:r>
            <a:endParaRPr lang="en-US" dirty="0" smtClean="0"/>
          </a:p>
          <a:p>
            <a:endParaRPr lang="en-US" dirty="0"/>
          </a:p>
        </p:txBody>
      </p:sp>
      <p:pic>
        <p:nvPicPr>
          <p:cNvPr id="4" name="Picture 3" descr="snow-white.jpg"/>
          <p:cNvPicPr>
            <a:picLocks noChangeAspect="1"/>
          </p:cNvPicPr>
          <p:nvPr/>
        </p:nvPicPr>
        <p:blipFill>
          <a:blip r:embed="rId2" cstate="print"/>
          <a:stretch>
            <a:fillRect/>
          </a:stretch>
        </p:blipFill>
        <p:spPr>
          <a:xfrm>
            <a:off x="3733800" y="2209800"/>
            <a:ext cx="4267200" cy="3200400"/>
          </a:xfrm>
          <a:prstGeom prst="rect">
            <a:avLst/>
          </a:prstGeom>
        </p:spPr>
      </p:pic>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304800"/>
            <a:ext cx="8229600" cy="1143000"/>
          </a:xfrm>
        </p:spPr>
        <p:txBody>
          <a:bodyPr>
            <a:normAutofit/>
          </a:bodyPr>
          <a:lstStyle/>
          <a:p>
            <a:r>
              <a:rPr lang="en-US" sz="2800" dirty="0" smtClean="0"/>
              <a:t>http://news.nationalgeographic.com/news/2005/06/0617_050617_warworlds.html</a:t>
            </a:r>
            <a:endParaRPr lang="en-US" sz="2800" dirty="0"/>
          </a:p>
        </p:txBody>
      </p:sp>
      <p:sp>
        <p:nvSpPr>
          <p:cNvPr id="3" name="Content Placeholder 2"/>
          <p:cNvSpPr>
            <a:spLocks noGrp="1"/>
          </p:cNvSpPr>
          <p:nvPr>
            <p:ph idx="1"/>
          </p:nvPr>
        </p:nvSpPr>
        <p:spPr/>
        <p:txBody>
          <a:bodyPr/>
          <a:lstStyle/>
          <a:p>
            <a:r>
              <a:rPr lang="en-US" dirty="0" smtClean="0"/>
              <a:t>One radio drama that captured the people was </a:t>
            </a:r>
            <a:r>
              <a:rPr lang="en-US" i="1" dirty="0" smtClean="0"/>
              <a:t>War of the Worlds</a:t>
            </a:r>
            <a:r>
              <a:rPr lang="en-US" dirty="0" smtClean="0"/>
              <a:t>, in which listeners, who didn’t catch the beginning announcement that it wasn’t real, really believed the earth was under attack by Martians.</a:t>
            </a:r>
          </a:p>
          <a:p>
            <a:r>
              <a:rPr lang="en-US" dirty="0" smtClean="0"/>
              <a:t>They were relieved when they learned that the spaceship which they believed had landed in New Jersey was fiction.</a:t>
            </a:r>
            <a:endParaRPr lang="en-US" dirty="0"/>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Real life drama:</a:t>
            </a:r>
            <a:endParaRPr lang="en-US" dirty="0"/>
          </a:p>
        </p:txBody>
      </p:sp>
      <p:sp>
        <p:nvSpPr>
          <p:cNvPr id="3" name="Content Placeholder 2"/>
          <p:cNvSpPr>
            <a:spLocks noGrp="1"/>
          </p:cNvSpPr>
          <p:nvPr>
            <p:ph idx="1"/>
          </p:nvPr>
        </p:nvSpPr>
        <p:spPr/>
        <p:txBody>
          <a:bodyPr/>
          <a:lstStyle/>
          <a:p>
            <a:r>
              <a:rPr lang="en-US" dirty="0" smtClean="0"/>
              <a:t>Lindbergh kidnapping; Bruno Hauptmann, a German immigrant was convicted and executed for the crime. </a:t>
            </a:r>
          </a:p>
        </p:txBody>
      </p:sp>
      <p:pic>
        <p:nvPicPr>
          <p:cNvPr id="4" name="Picture 3" descr="lindbergh and son.jpg"/>
          <p:cNvPicPr>
            <a:picLocks noChangeAspect="1"/>
          </p:cNvPicPr>
          <p:nvPr/>
        </p:nvPicPr>
        <p:blipFill>
          <a:blip r:embed="rId2" cstate="print"/>
          <a:stretch>
            <a:fillRect/>
          </a:stretch>
        </p:blipFill>
        <p:spPr>
          <a:xfrm>
            <a:off x="533400" y="3276600"/>
            <a:ext cx="3933825" cy="2952750"/>
          </a:xfrm>
          <a:prstGeom prst="rect">
            <a:avLst/>
          </a:prstGeom>
        </p:spPr>
      </p:pic>
      <p:pic>
        <p:nvPicPr>
          <p:cNvPr id="5" name="Picture 4" descr="lindbergh kidnapping poster.jpg"/>
          <p:cNvPicPr>
            <a:picLocks noChangeAspect="1"/>
          </p:cNvPicPr>
          <p:nvPr/>
        </p:nvPicPr>
        <p:blipFill>
          <a:blip r:embed="rId3" cstate="print"/>
          <a:stretch>
            <a:fillRect/>
          </a:stretch>
        </p:blipFill>
        <p:spPr>
          <a:xfrm>
            <a:off x="5257800" y="2743200"/>
            <a:ext cx="3289300" cy="3924300"/>
          </a:xfrm>
          <a:prstGeom prst="rect">
            <a:avLst/>
          </a:prstGeom>
        </p:spPr>
      </p:pic>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More real life drama</a:t>
            </a:r>
            <a:endParaRPr lang="en-US" dirty="0"/>
          </a:p>
        </p:txBody>
      </p:sp>
      <p:sp>
        <p:nvSpPr>
          <p:cNvPr id="3" name="Content Placeholder 2"/>
          <p:cNvSpPr>
            <a:spLocks noGrp="1"/>
          </p:cNvSpPr>
          <p:nvPr>
            <p:ph idx="1"/>
          </p:nvPr>
        </p:nvSpPr>
        <p:spPr/>
        <p:txBody>
          <a:bodyPr/>
          <a:lstStyle/>
          <a:p>
            <a:r>
              <a:rPr lang="en-US" dirty="0" smtClean="0"/>
              <a:t>Cops versus Gangsters.</a:t>
            </a:r>
          </a:p>
          <a:p>
            <a:r>
              <a:rPr lang="en-US" dirty="0" smtClean="0"/>
              <a:t>Hindenburg disaster.  Transatlantic airship (Zeppelin). Made the trip in 2-1/2 days.  First trip in 1936.  It took a ship at least 5 days.</a:t>
            </a:r>
          </a:p>
          <a:p>
            <a:endParaRPr lang="en-US" dirty="0"/>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Hindenburg</a:t>
            </a:r>
            <a:endParaRPr lang="en-US" dirty="0"/>
          </a:p>
        </p:txBody>
      </p:sp>
      <p:sp>
        <p:nvSpPr>
          <p:cNvPr id="3" name="Content Placeholder 2"/>
          <p:cNvSpPr>
            <a:spLocks noGrp="1"/>
          </p:cNvSpPr>
          <p:nvPr>
            <p:ph idx="1"/>
          </p:nvPr>
        </p:nvSpPr>
        <p:spPr/>
        <p:txBody>
          <a:bodyPr/>
          <a:lstStyle/>
          <a:p>
            <a:r>
              <a:rPr lang="en-US" dirty="0" smtClean="0"/>
              <a:t>Transatlantic airship (Zeppelin). Made the trip in 2-1/2 days.  First trip in 1936.  It took a ship at least 5 days. </a:t>
            </a:r>
          </a:p>
          <a:p>
            <a:r>
              <a:rPr lang="en-US" dirty="0" smtClean="0"/>
              <a:t>The Hindenburg carried passengers and a LOT of mail. </a:t>
            </a:r>
            <a:endParaRPr lang="en-US" dirty="0"/>
          </a:p>
        </p:txBody>
      </p:sp>
      <p:pic>
        <p:nvPicPr>
          <p:cNvPr id="5" name="Picture 4" descr="hindenb-gondola050web.jpg"/>
          <p:cNvPicPr>
            <a:picLocks noChangeAspect="1"/>
          </p:cNvPicPr>
          <p:nvPr/>
        </p:nvPicPr>
        <p:blipFill>
          <a:blip r:embed="rId2" cstate="print"/>
          <a:stretch>
            <a:fillRect/>
          </a:stretch>
        </p:blipFill>
        <p:spPr>
          <a:xfrm>
            <a:off x="3124200" y="3810000"/>
            <a:ext cx="4038600" cy="2619705"/>
          </a:xfrm>
          <a:prstGeom prst="rect">
            <a:avLst/>
          </a:prstGeom>
        </p:spPr>
      </p:pic>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a:bodyPr>
          <a:lstStyle/>
          <a:p>
            <a:r>
              <a:rPr lang="en-US" dirty="0" smtClean="0"/>
              <a:t>Hindenburg left Frankfurt with 97 souls onboard; 62 survived the crash although many suffered serious injuries.  Thirteen of the 36 </a:t>
            </a:r>
            <a:r>
              <a:rPr lang="en-US" dirty="0" smtClean="0">
                <a:solidFill>
                  <a:srgbClr val="FFFF00"/>
                </a:solidFill>
                <a:hlinkClick r:id="rId2"/>
              </a:rPr>
              <a:t>passengers</a:t>
            </a:r>
            <a:r>
              <a:rPr lang="en-US" dirty="0" smtClean="0"/>
              <a:t>, and twenty-two of the 61 </a:t>
            </a:r>
            <a:r>
              <a:rPr lang="en-US" dirty="0" smtClean="0">
                <a:hlinkClick r:id="rId3"/>
              </a:rPr>
              <a:t>crew</a:t>
            </a:r>
            <a:r>
              <a:rPr lang="en-US" dirty="0" smtClean="0"/>
              <a:t>, died as a result of the crash, along with one member of the civilian landing party .</a:t>
            </a:r>
          </a:p>
          <a:p>
            <a:endParaRPr lang="en-US" dirty="0"/>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smtClean="0"/>
              <a:t>The Hindenburg exploded and was consumed by flames in less than one minute on approach to its landing in Lakehurst, New Jersey on May 6, 1937.  </a:t>
            </a:r>
          </a:p>
          <a:p>
            <a:endParaRPr lang="en-US" dirty="0"/>
          </a:p>
        </p:txBody>
      </p:sp>
      <p:pic>
        <p:nvPicPr>
          <p:cNvPr id="4" name="Picture 3" descr="hindenburg-disaster-hull-buckle-550x374.jpg"/>
          <p:cNvPicPr>
            <a:picLocks noChangeAspect="1"/>
          </p:cNvPicPr>
          <p:nvPr/>
        </p:nvPicPr>
        <p:blipFill>
          <a:blip r:embed="rId2" cstate="print"/>
          <a:stretch>
            <a:fillRect/>
          </a:stretch>
        </p:blipFill>
        <p:spPr>
          <a:xfrm>
            <a:off x="4267200" y="3541776"/>
            <a:ext cx="4400550" cy="2992374"/>
          </a:xfrm>
          <a:prstGeom prst="rect">
            <a:avLst/>
          </a:prstGeom>
        </p:spPr>
      </p:pic>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smtClean="0">
                <a:hlinkClick r:id="rId2"/>
              </a:rPr>
              <a:t>http://www.youtube.com/watch?v=F54rqDh2mWA</a:t>
            </a:r>
            <a:endParaRPr lang="en-US" dirty="0" smtClean="0"/>
          </a:p>
          <a:p>
            <a:r>
              <a:rPr lang="en-US" dirty="0" smtClean="0"/>
              <a:t>http://www.vidicom-tv.com/tohiburg.htm</a:t>
            </a:r>
          </a:p>
          <a:p>
            <a:endParaRPr lang="en-US" dirty="0"/>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smtClean="0"/>
              <a:t>As the 1930s drew to a close, there some signs were visible that the economy was pulling out of the depression.</a:t>
            </a:r>
          </a:p>
          <a:p>
            <a:r>
              <a:rPr lang="en-US" dirty="0" smtClean="0"/>
              <a:t>However, tension in Europe, specifically the rising tide of the Nazis, would once again trouble the United States and the entire globe.</a:t>
            </a:r>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Major Causes of the Great Depression</a:t>
            </a:r>
            <a:endParaRPr lang="en-US" dirty="0"/>
          </a:p>
        </p:txBody>
      </p:sp>
      <p:sp>
        <p:nvSpPr>
          <p:cNvPr id="3" name="Content Placeholder 2"/>
          <p:cNvSpPr>
            <a:spLocks noGrp="1"/>
          </p:cNvSpPr>
          <p:nvPr>
            <p:ph idx="1"/>
          </p:nvPr>
        </p:nvSpPr>
        <p:spPr/>
        <p:txBody>
          <a:bodyPr/>
          <a:lstStyle/>
          <a:p>
            <a:r>
              <a:rPr lang="en-US" dirty="0" smtClean="0"/>
              <a:t>Over-valuation of stocks</a:t>
            </a:r>
          </a:p>
          <a:p>
            <a:r>
              <a:rPr lang="en-US" dirty="0" smtClean="0"/>
              <a:t>Land speculation which did not meet expectations</a:t>
            </a:r>
          </a:p>
          <a:p>
            <a:r>
              <a:rPr lang="en-US" dirty="0" smtClean="0"/>
              <a:t>Unsecured bank loans</a:t>
            </a:r>
          </a:p>
          <a:p>
            <a:r>
              <a:rPr lang="en-US" dirty="0" smtClean="0"/>
              <a:t>Too much government intervention (deficit spending)</a:t>
            </a:r>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Herbert Hoover’s Efforts to Stimulate the Economy</a:t>
            </a:r>
            <a:endParaRPr lang="en-US" dirty="0"/>
          </a:p>
        </p:txBody>
      </p:sp>
      <p:sp>
        <p:nvSpPr>
          <p:cNvPr id="3" name="Content Placeholder 2"/>
          <p:cNvSpPr>
            <a:spLocks noGrp="1"/>
          </p:cNvSpPr>
          <p:nvPr>
            <p:ph idx="1"/>
          </p:nvPr>
        </p:nvSpPr>
        <p:spPr/>
        <p:txBody>
          <a:bodyPr/>
          <a:lstStyle/>
          <a:p>
            <a:r>
              <a:rPr lang="en-US" dirty="0" smtClean="0"/>
              <a:t>Cut taxes</a:t>
            </a:r>
          </a:p>
          <a:p>
            <a:r>
              <a:rPr lang="en-US" dirty="0" smtClean="0"/>
              <a:t>Started spending government money on public works </a:t>
            </a:r>
          </a:p>
          <a:p>
            <a:r>
              <a:rPr lang="en-US" dirty="0" smtClean="0"/>
              <a:t>Asked big companies to keep their workers</a:t>
            </a:r>
          </a:p>
          <a:p>
            <a:r>
              <a:rPr lang="en-US" dirty="0" smtClean="0"/>
              <a:t>Created the Federal Farm Board to buy up farm surpluses and encourage production cuts</a:t>
            </a:r>
          </a:p>
          <a:p>
            <a:r>
              <a:rPr lang="en-US" dirty="0" smtClean="0"/>
              <a:t>President’s Emergency Committee for Employment (PECE)</a:t>
            </a:r>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More Hoover Efforts</a:t>
            </a:r>
            <a:endParaRPr lang="en-US" dirty="0"/>
          </a:p>
        </p:txBody>
      </p:sp>
      <p:sp>
        <p:nvSpPr>
          <p:cNvPr id="3" name="Content Placeholder 2"/>
          <p:cNvSpPr>
            <a:spLocks noGrp="1"/>
          </p:cNvSpPr>
          <p:nvPr>
            <p:ph idx="1"/>
          </p:nvPr>
        </p:nvSpPr>
        <p:spPr/>
        <p:txBody>
          <a:bodyPr/>
          <a:lstStyle/>
          <a:p>
            <a:r>
              <a:rPr lang="en-US" dirty="0" smtClean="0"/>
              <a:t>Organization for Unemployment Relief</a:t>
            </a:r>
          </a:p>
          <a:p>
            <a:r>
              <a:rPr lang="en-US" dirty="0" smtClean="0"/>
              <a:t>National Credit Corporation to try to keep banks from failing</a:t>
            </a:r>
          </a:p>
          <a:p>
            <a:r>
              <a:rPr lang="en-US" dirty="0" smtClean="0"/>
              <a:t>Hoover, as most people, believed that “it was the duty of private individuals, not the government, to reach out and help the needy with voluntary assistance.”</a:t>
            </a:r>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0"/>
            <a:ext cx="8229600" cy="1143000"/>
          </a:xfrm>
        </p:spPr>
        <p:txBody>
          <a:bodyPr>
            <a:normAutofit fontScale="90000"/>
          </a:bodyPr>
          <a:lstStyle/>
          <a:p>
            <a:r>
              <a:rPr lang="en-US" dirty="0" smtClean="0"/>
              <a:t/>
            </a:r>
            <a:br>
              <a:rPr lang="en-US" dirty="0" smtClean="0"/>
            </a:br>
            <a:r>
              <a:rPr lang="en-US" dirty="0" smtClean="0"/>
              <a:t/>
            </a:r>
            <a:br>
              <a:rPr lang="en-US" dirty="0" smtClean="0"/>
            </a:br>
            <a:r>
              <a:rPr lang="en-US" dirty="0" smtClean="0"/>
              <a:t>He did not want the government to go into debt. </a:t>
            </a:r>
            <a:br>
              <a:rPr lang="en-US" dirty="0" smtClean="0"/>
            </a:br>
            <a:endParaRPr lang="en-US" dirty="0"/>
          </a:p>
        </p:txBody>
      </p:sp>
      <p:sp>
        <p:nvSpPr>
          <p:cNvPr id="3" name="Content Placeholder 2"/>
          <p:cNvSpPr>
            <a:spLocks noGrp="1"/>
          </p:cNvSpPr>
          <p:nvPr>
            <p:ph idx="1"/>
          </p:nvPr>
        </p:nvSpPr>
        <p:spPr/>
        <p:txBody>
          <a:bodyPr>
            <a:normAutofit/>
          </a:bodyPr>
          <a:lstStyle/>
          <a:p>
            <a:pPr lvl="1">
              <a:buNone/>
            </a:pPr>
            <a:r>
              <a:rPr lang="en-US" dirty="0" smtClean="0"/>
              <a:t>Maintain a balanced budget: </a:t>
            </a:r>
          </a:p>
          <a:p>
            <a:pPr lvl="1">
              <a:buNone/>
            </a:pPr>
            <a:r>
              <a:rPr lang="en-US" dirty="0"/>
              <a:t>	</a:t>
            </a:r>
            <a:r>
              <a:rPr lang="en-US" dirty="0" smtClean="0"/>
              <a:t>Revenue $10,000,000</a:t>
            </a:r>
          </a:p>
          <a:p>
            <a:pPr lvl="1">
              <a:buNone/>
            </a:pPr>
            <a:r>
              <a:rPr lang="en-US" dirty="0" smtClean="0"/>
              <a:t>	Expenses $10,000,000</a:t>
            </a:r>
          </a:p>
          <a:p>
            <a:pPr lvl="1">
              <a:buNone/>
            </a:pPr>
            <a:r>
              <a:rPr lang="en-US" dirty="0" smtClean="0"/>
              <a:t>	Balance = $0</a:t>
            </a:r>
          </a:p>
          <a:p>
            <a:pPr lvl="1">
              <a:buNone/>
            </a:pPr>
            <a:r>
              <a:rPr lang="en-US" dirty="0" smtClean="0"/>
              <a:t>Not a Deficit: </a:t>
            </a:r>
          </a:p>
          <a:p>
            <a:pPr lvl="1">
              <a:buNone/>
            </a:pPr>
            <a:r>
              <a:rPr lang="en-US" dirty="0"/>
              <a:t>	</a:t>
            </a:r>
            <a:r>
              <a:rPr lang="en-US" dirty="0" smtClean="0"/>
              <a:t>Revenue $10 million</a:t>
            </a:r>
          </a:p>
          <a:p>
            <a:pPr lvl="1">
              <a:buNone/>
            </a:pPr>
            <a:r>
              <a:rPr lang="en-US" dirty="0"/>
              <a:t>	</a:t>
            </a:r>
            <a:r>
              <a:rPr lang="en-US" dirty="0" smtClean="0"/>
              <a:t>Expenses $15 million</a:t>
            </a:r>
          </a:p>
          <a:p>
            <a:pPr lvl="1">
              <a:buNone/>
            </a:pPr>
            <a:r>
              <a:rPr lang="en-US" dirty="0"/>
              <a:t>	</a:t>
            </a:r>
            <a:r>
              <a:rPr lang="en-US" dirty="0" smtClean="0"/>
              <a:t>Deficit = $5 million</a:t>
            </a:r>
          </a:p>
          <a:p>
            <a:endParaRPr lang="en-US" dirty="0" smtClean="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More Government Involvement</a:t>
            </a:r>
            <a:endParaRPr lang="en-US" dirty="0"/>
          </a:p>
        </p:txBody>
      </p:sp>
      <p:sp>
        <p:nvSpPr>
          <p:cNvPr id="3" name="Content Placeholder 2"/>
          <p:cNvSpPr>
            <a:spLocks noGrp="1"/>
          </p:cNvSpPr>
          <p:nvPr>
            <p:ph idx="1"/>
          </p:nvPr>
        </p:nvSpPr>
        <p:spPr/>
        <p:txBody>
          <a:bodyPr/>
          <a:lstStyle/>
          <a:p>
            <a:r>
              <a:rPr lang="en-US" dirty="0" smtClean="0"/>
              <a:t>Reconstruction Finance Corporation</a:t>
            </a:r>
          </a:p>
          <a:p>
            <a:r>
              <a:rPr lang="en-US" dirty="0" smtClean="0"/>
              <a:t>Smoot-Hawley Tariff –raised taxes to highest levels in history, shut off foreign trade, stopped demand for U.S. products abroad.  Basically a big disaster!</a:t>
            </a:r>
          </a:p>
          <a:p>
            <a:r>
              <a:rPr lang="en-US" dirty="0" smtClean="0"/>
              <a:t>Moratorium on European debt payments</a:t>
            </a:r>
          </a:p>
          <a:p>
            <a:r>
              <a:rPr lang="en-US" dirty="0" smtClean="0"/>
              <a:t>Gave seed and feed to farmers</a:t>
            </a:r>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a:bodyPr>
          <a:lstStyle/>
          <a:p>
            <a:r>
              <a:rPr lang="en-US" sz="4800" dirty="0" smtClean="0"/>
              <a:t>In reality, Hoover’s interventions in the economy set precedents for Roosevelt and future administrations to intervene in the economy.</a:t>
            </a:r>
            <a:endParaRPr lang="en-US" sz="4800" dirty="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708</TotalTime>
  <Words>1333</Words>
  <Application>Microsoft Office PowerPoint</Application>
  <PresentationFormat>On-screen Show (4:3)</PresentationFormat>
  <Paragraphs>154</Paragraphs>
  <Slides>39</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39</vt:i4>
      </vt:variant>
    </vt:vector>
  </HeadingPairs>
  <TitlesOfParts>
    <vt:vector size="42" baseType="lpstr">
      <vt:lpstr>Arial</vt:lpstr>
      <vt:lpstr>Calibri</vt:lpstr>
      <vt:lpstr>Office Theme</vt:lpstr>
      <vt:lpstr>The Thirties</vt:lpstr>
      <vt:lpstr>Major Causes of the Great Depression</vt:lpstr>
      <vt:lpstr>Major Causes of the Great Depression</vt:lpstr>
      <vt:lpstr>Major Causes of the Great Depression</vt:lpstr>
      <vt:lpstr>Herbert Hoover’s Efforts to Stimulate the Economy</vt:lpstr>
      <vt:lpstr>More Hoover Efforts</vt:lpstr>
      <vt:lpstr>  He did not want the government to go into debt.  </vt:lpstr>
      <vt:lpstr>More Government Involvement</vt:lpstr>
      <vt:lpstr>PowerPoint Presentation</vt:lpstr>
      <vt:lpstr>Economic Hardship</vt:lpstr>
      <vt:lpstr>Economic Hardship</vt:lpstr>
      <vt:lpstr>State delegations of veterans</vt:lpstr>
      <vt:lpstr>“We done a good job in France; now you do a good job in America.  We need the bonus.”</vt:lpstr>
      <vt:lpstr>Burning of the Bonus Army “Hooverville”</vt:lpstr>
      <vt:lpstr>PowerPoint Presentation</vt:lpstr>
      <vt:lpstr>FDR</vt:lpstr>
      <vt:lpstr>Banking Crisis</vt:lpstr>
      <vt:lpstr>FDR’s New Deal</vt:lpstr>
      <vt:lpstr>FDR’s New Deal</vt:lpstr>
      <vt:lpstr>FDR’s New Deal</vt:lpstr>
      <vt:lpstr>Opposition to the New Deal</vt:lpstr>
      <vt:lpstr>Opposition to the New Deal</vt:lpstr>
      <vt:lpstr>Opposition to the New Deal</vt:lpstr>
      <vt:lpstr>1936 Election</vt:lpstr>
      <vt:lpstr>Labor Unrest</vt:lpstr>
      <vt:lpstr>PowerPoint Presentation</vt:lpstr>
      <vt:lpstr>Depths of Depression</vt:lpstr>
      <vt:lpstr>Depths of Depression</vt:lpstr>
      <vt:lpstr>Good Times for Others</vt:lpstr>
      <vt:lpstr>PowerPoint Presentation</vt:lpstr>
      <vt:lpstr>PowerPoint Presentation</vt:lpstr>
      <vt:lpstr>http://news.nationalgeographic.com/news/2005/06/0617_050617_warworlds.html</vt:lpstr>
      <vt:lpstr>Real life drama:</vt:lpstr>
      <vt:lpstr>More real life drama</vt:lpstr>
      <vt:lpstr>The Hindenburg</vt:lpstr>
      <vt:lpstr>PowerPoint Presentation</vt:lpstr>
      <vt:lpstr>PowerPoint Presentation</vt:lpstr>
      <vt:lpstr>PowerPoint Presentation</vt:lpstr>
      <vt:lpstr>PowerPoint Presentation</vt:lpstr>
    </vt:vector>
  </TitlesOfParts>
  <Company>Microsoft</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Thirties</dc:title>
  <dc:creator>Cotton Blossom</dc:creator>
  <cp:lastModifiedBy>Alice Purcell</cp:lastModifiedBy>
  <cp:revision>26</cp:revision>
  <dcterms:created xsi:type="dcterms:W3CDTF">2010-11-27T14:11:24Z</dcterms:created>
  <dcterms:modified xsi:type="dcterms:W3CDTF">2015-02-17T00:54:45Z</dcterms:modified>
</cp:coreProperties>
</file>